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Lato"/>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3" name="Shape 1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Shape 10"/>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1" name="Shape 11"/>
          <p:cNvGrpSpPr/>
          <p:nvPr/>
        </p:nvGrpSpPr>
        <p:grpSpPr>
          <a:xfrm>
            <a:off x="830392" y="1191256"/>
            <a:ext cx="745763" cy="45826"/>
            <a:chOff x="4580561" y="2589004"/>
            <a:chExt cx="1064464" cy="25200"/>
          </a:xfrm>
        </p:grpSpPr>
        <p:sp>
          <p:nvSpPr>
            <p:cNvPr id="12" name="Shape 1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3" name="Shape 13"/>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4" name="Shape 14"/>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Shape 15"/>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Shape 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Shape 74"/>
          <p:cNvGrpSpPr/>
          <p:nvPr/>
        </p:nvGrpSpPr>
        <p:grpSpPr>
          <a:xfrm>
            <a:off x="830392" y="4169130"/>
            <a:ext cx="745763" cy="45826"/>
            <a:chOff x="4580561" y="2589004"/>
            <a:chExt cx="1064464" cy="25200"/>
          </a:xfrm>
        </p:grpSpPr>
        <p:sp>
          <p:nvSpPr>
            <p:cNvPr id="75" name="Shape 7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6" name="Shape 76"/>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77" name="Shape 77"/>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Shape 78"/>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Shape 7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0" name="Shape 80"/>
        <p:cNvGrpSpPr/>
        <p:nvPr/>
      </p:nvGrpSpPr>
      <p:grpSpPr>
        <a:xfrm>
          <a:off x="0" y="0"/>
          <a:ext cx="0" cy="0"/>
          <a:chOff x="0" y="0"/>
          <a:chExt cx="0" cy="0"/>
        </a:xfrm>
      </p:grpSpPr>
      <p:sp>
        <p:nvSpPr>
          <p:cNvPr id="81" name="Shape 8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Shape 18"/>
          <p:cNvGrpSpPr/>
          <p:nvPr/>
        </p:nvGrpSpPr>
        <p:grpSpPr>
          <a:xfrm>
            <a:off x="830392" y="1191256"/>
            <a:ext cx="745763" cy="45826"/>
            <a:chOff x="4580561" y="2589004"/>
            <a:chExt cx="1064464" cy="25200"/>
          </a:xfrm>
        </p:grpSpPr>
        <p:sp>
          <p:nvSpPr>
            <p:cNvPr id="19" name="Shape 1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 name="Shape 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1" name="Shape 21"/>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Shape 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Shape 2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25" name="Shape 25"/>
          <p:cNvGrpSpPr/>
          <p:nvPr/>
        </p:nvGrpSpPr>
        <p:grpSpPr>
          <a:xfrm>
            <a:off x="830392" y="1191256"/>
            <a:ext cx="745763" cy="45826"/>
            <a:chOff x="4580561" y="2589004"/>
            <a:chExt cx="1064464" cy="25200"/>
          </a:xfrm>
        </p:grpSpPr>
        <p:sp>
          <p:nvSpPr>
            <p:cNvPr id="26" name="Shape 2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7" name="Shape 2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28" name="Shape 28"/>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Shape 29"/>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Shape 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1" name="Shape 31"/>
        <p:cNvGrpSpPr/>
        <p:nvPr/>
      </p:nvGrpSpPr>
      <p:grpSpPr>
        <a:xfrm>
          <a:off x="0" y="0"/>
          <a:ext cx="0" cy="0"/>
          <a:chOff x="0" y="0"/>
          <a:chExt cx="0" cy="0"/>
        </a:xfrm>
      </p:grpSpPr>
      <p:sp>
        <p:nvSpPr>
          <p:cNvPr id="32" name="Shape 32"/>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33" name="Shape 33"/>
          <p:cNvGrpSpPr/>
          <p:nvPr/>
        </p:nvGrpSpPr>
        <p:grpSpPr>
          <a:xfrm>
            <a:off x="830392" y="1191256"/>
            <a:ext cx="745763" cy="45826"/>
            <a:chOff x="4580561" y="2589004"/>
            <a:chExt cx="1064464" cy="25200"/>
          </a:xfrm>
        </p:grpSpPr>
        <p:sp>
          <p:nvSpPr>
            <p:cNvPr id="34" name="Shape 3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 name="Shape 3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6" name="Shape 3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Shape 37"/>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Shape 38"/>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Shape 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Shape 41"/>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2" name="Shape 42"/>
          <p:cNvGrpSpPr/>
          <p:nvPr/>
        </p:nvGrpSpPr>
        <p:grpSpPr>
          <a:xfrm>
            <a:off x="830392" y="1191256"/>
            <a:ext cx="745763" cy="45826"/>
            <a:chOff x="4580561" y="2589004"/>
            <a:chExt cx="1064464" cy="25200"/>
          </a:xfrm>
        </p:grpSpPr>
        <p:sp>
          <p:nvSpPr>
            <p:cNvPr id="43" name="Shape 4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4" name="Shape 4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5" name="Shape 4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Shape 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7" name="Shape 47"/>
        <p:cNvGrpSpPr/>
        <p:nvPr/>
      </p:nvGrpSpPr>
      <p:grpSpPr>
        <a:xfrm>
          <a:off x="0" y="0"/>
          <a:ext cx="0" cy="0"/>
          <a:chOff x="0" y="0"/>
          <a:chExt cx="0" cy="0"/>
        </a:xfrm>
      </p:grpSpPr>
      <p:sp>
        <p:nvSpPr>
          <p:cNvPr id="48" name="Shape 4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49" name="Shape 49"/>
          <p:cNvGrpSpPr/>
          <p:nvPr/>
        </p:nvGrpSpPr>
        <p:grpSpPr>
          <a:xfrm>
            <a:off x="830392" y="1191256"/>
            <a:ext cx="745763" cy="45826"/>
            <a:chOff x="4580561" y="2589004"/>
            <a:chExt cx="1064464" cy="25200"/>
          </a:xfrm>
        </p:grpSpPr>
        <p:sp>
          <p:nvSpPr>
            <p:cNvPr id="50" name="Shape 5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 name="Shape 5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2" name="Shape 52"/>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Shape 53"/>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Shape 5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Shape 56"/>
          <p:cNvGrpSpPr/>
          <p:nvPr/>
        </p:nvGrpSpPr>
        <p:grpSpPr>
          <a:xfrm>
            <a:off x="830392" y="4169130"/>
            <a:ext cx="745763" cy="45826"/>
            <a:chOff x="4580561" y="2589004"/>
            <a:chExt cx="1064464" cy="25200"/>
          </a:xfrm>
        </p:grpSpPr>
        <p:sp>
          <p:nvSpPr>
            <p:cNvPr id="57" name="Shape 57"/>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 name="Shape 5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59" name="Shape 59"/>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Shape 6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1" name="Shape 61"/>
        <p:cNvGrpSpPr/>
        <p:nvPr/>
      </p:nvGrpSpPr>
      <p:grpSpPr>
        <a:xfrm>
          <a:off x="0" y="0"/>
          <a:ext cx="0" cy="0"/>
          <a:chOff x="0" y="0"/>
          <a:chExt cx="0" cy="0"/>
        </a:xfrm>
      </p:grpSpPr>
      <p:sp>
        <p:nvSpPr>
          <p:cNvPr id="62" name="Shape 62"/>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63" name="Shape 63"/>
          <p:cNvGrpSpPr/>
          <p:nvPr/>
        </p:nvGrpSpPr>
        <p:grpSpPr>
          <a:xfrm>
            <a:off x="830392" y="1191256"/>
            <a:ext cx="745763" cy="45826"/>
            <a:chOff x="4580561" y="2589004"/>
            <a:chExt cx="1064464" cy="25200"/>
          </a:xfrm>
        </p:grpSpPr>
        <p:sp>
          <p:nvSpPr>
            <p:cNvPr id="64" name="Shape 6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 name="Shape 6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66" name="Shape 66"/>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Shape 67"/>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Shape 68"/>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Shape 6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0" name="Shape 70"/>
        <p:cNvGrpSpPr/>
        <p:nvPr/>
      </p:nvGrpSpPr>
      <p:grpSpPr>
        <a:xfrm>
          <a:off x="0" y="0"/>
          <a:ext cx="0" cy="0"/>
          <a:chOff x="0" y="0"/>
          <a:chExt cx="0" cy="0"/>
        </a:xfrm>
      </p:grpSpPr>
      <p:sp>
        <p:nvSpPr>
          <p:cNvPr id="71" name="Shape 71"/>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2" name="Shape 7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Shape 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alkahest.com/science/the-role-of-blood-factors/" TargetMode="External"/><Relationship Id="rId4" Type="http://schemas.openxmlformats.org/officeDocument/2006/relationships/hyperlink" Target="http://www.sens.org/videos/one-one-investigative-interview-aubrey-de-grey" TargetMode="External"/><Relationship Id="rId5" Type="http://schemas.openxmlformats.org/officeDocument/2006/relationships/hyperlink" Target="http://cornellsun.com/2018/02/13/gene-in-worms-could-be-key-to-longer-human-lifespan/" TargetMode="External"/><Relationship Id="rId6" Type="http://schemas.openxmlformats.org/officeDocument/2006/relationships/hyperlink" Target="https://www.webmd.com/special-reports/anti-aging-science/20170329/anti-aging-pi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Research Into Extending the Human Lifespan</a:t>
            </a:r>
            <a:endParaRPr/>
          </a:p>
        </p:txBody>
      </p:sp>
      <p:sp>
        <p:nvSpPr>
          <p:cNvPr id="87" name="Shape 87"/>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Ariel Carino </a:t>
            </a:r>
            <a:br>
              <a:rPr lang="en"/>
            </a:br>
            <a:r>
              <a:rPr lang="en"/>
              <a:t>Ezra Sims</a:t>
            </a:r>
            <a:br>
              <a:rPr lang="en"/>
            </a:br>
            <a:r>
              <a:rPr lang="en"/>
              <a:t>Spencer Castillo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Overview</a:t>
            </a:r>
            <a:endParaRPr/>
          </a:p>
        </p:txBody>
      </p:sp>
      <p:sp>
        <p:nvSpPr>
          <p:cNvPr id="150" name="Shape 150"/>
          <p:cNvSpPr txBox="1"/>
          <p:nvPr>
            <p:ph idx="1" type="subTitle"/>
          </p:nvPr>
        </p:nvSpPr>
        <p:spPr>
          <a:xfrm>
            <a:off x="729452" y="2301150"/>
            <a:ext cx="7688100" cy="5412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a:t>Overpopulation</a:t>
            </a:r>
            <a:br>
              <a:rPr lang="en"/>
            </a:br>
            <a:endParaRPr/>
          </a:p>
          <a:p>
            <a:pPr indent="-330200" lvl="0" marL="457200" rtl="0">
              <a:spcBef>
                <a:spcPts val="0"/>
              </a:spcBef>
              <a:spcAft>
                <a:spcPts val="0"/>
              </a:spcAft>
              <a:buSzPts val="1600"/>
              <a:buChar char="●"/>
            </a:pPr>
            <a:r>
              <a:rPr lang="en"/>
              <a:t>Access to the population</a:t>
            </a:r>
            <a:br>
              <a:rPr lang="en"/>
            </a:br>
            <a:endParaRPr/>
          </a:p>
          <a:p>
            <a:pPr indent="-330200" lvl="0" marL="457200" rtl="0">
              <a:spcBef>
                <a:spcPts val="0"/>
              </a:spcBef>
              <a:spcAft>
                <a:spcPts val="0"/>
              </a:spcAft>
              <a:buSzPts val="1600"/>
              <a:buChar char="●"/>
            </a:pPr>
            <a:r>
              <a:rPr lang="en"/>
              <a:t>Psychological Well-being</a:t>
            </a:r>
            <a:br>
              <a:rPr lang="en"/>
            </a:br>
            <a:endParaRPr/>
          </a:p>
          <a:p>
            <a:pPr indent="-330200" lvl="0" marL="457200" rtl="0">
              <a:spcBef>
                <a:spcPts val="0"/>
              </a:spcBef>
              <a:spcAft>
                <a:spcPts val="0"/>
              </a:spcAft>
              <a:buSzPts val="1600"/>
              <a:buChar char="●"/>
            </a:pPr>
            <a:r>
              <a:rPr lang="en"/>
              <a:t>Cost of the treatment</a:t>
            </a:r>
            <a:br>
              <a:rPr lang="en"/>
            </a:br>
            <a:endParaRPr/>
          </a:p>
          <a:p>
            <a:pPr indent="-330200" lvl="0" marL="457200">
              <a:spcBef>
                <a:spcPts val="0"/>
              </a:spcBef>
              <a:spcAft>
                <a:spcPts val="0"/>
              </a:spcAft>
              <a:buSzPts val="1600"/>
              <a:buChar char="●"/>
            </a:pPr>
            <a:r>
              <a:rPr lang="en"/>
              <a:t>Morality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729450" y="53390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Overpopulation</a:t>
            </a:r>
            <a:endParaRPr/>
          </a:p>
        </p:txBody>
      </p:sp>
      <p:pic>
        <p:nvPicPr>
          <p:cNvPr id="156" name="Shape 156"/>
          <p:cNvPicPr preferRelativeResize="0"/>
          <p:nvPr/>
        </p:nvPicPr>
        <p:blipFill>
          <a:blip r:embed="rId3">
            <a:alphaModFix/>
          </a:blip>
          <a:stretch>
            <a:fillRect/>
          </a:stretch>
        </p:blipFill>
        <p:spPr>
          <a:xfrm>
            <a:off x="5923407" y="3082325"/>
            <a:ext cx="3220593" cy="2061174"/>
          </a:xfrm>
          <a:prstGeom prst="rect">
            <a:avLst/>
          </a:prstGeom>
          <a:noFill/>
          <a:ln>
            <a:noFill/>
          </a:ln>
        </p:spPr>
      </p:pic>
      <p:sp>
        <p:nvSpPr>
          <p:cNvPr id="157" name="Shape 157"/>
          <p:cNvSpPr txBox="1"/>
          <p:nvPr>
            <p:ph idx="1" type="body"/>
          </p:nvPr>
        </p:nvSpPr>
        <p:spPr>
          <a:xfrm>
            <a:off x="464700" y="1265750"/>
            <a:ext cx="7688700" cy="3802200"/>
          </a:xfrm>
          <a:prstGeom prst="rect">
            <a:avLst/>
          </a:prstGeom>
        </p:spPr>
        <p:txBody>
          <a:bodyPr anchorCtr="0" anchor="t" bIns="91425" lIns="91425" spcFirstLastPara="1" rIns="91425" wrap="square" tIns="91425">
            <a:noAutofit/>
          </a:bodyPr>
          <a:lstStyle/>
          <a:p>
            <a:pPr indent="-311150" lvl="0" marL="457200" rtl="0">
              <a:lnSpc>
                <a:spcPct val="100000"/>
              </a:lnSpc>
              <a:spcBef>
                <a:spcPts val="0"/>
              </a:spcBef>
              <a:spcAft>
                <a:spcPts val="0"/>
              </a:spcAft>
              <a:buSzPts val="1300"/>
              <a:buChar char="●"/>
            </a:pPr>
            <a:r>
              <a:rPr lang="en" sz="1400"/>
              <a:t>Definition</a:t>
            </a:r>
            <a:endParaRPr sz="1400"/>
          </a:p>
          <a:p>
            <a:pPr indent="-317500" lvl="1" marL="914400" rtl="0">
              <a:lnSpc>
                <a:spcPct val="100000"/>
              </a:lnSpc>
              <a:spcBef>
                <a:spcPts val="0"/>
              </a:spcBef>
              <a:spcAft>
                <a:spcPts val="0"/>
              </a:spcAft>
              <a:buSzPts val="1400"/>
              <a:buChar char="○"/>
            </a:pPr>
            <a:r>
              <a:rPr lang="en" sz="1400"/>
              <a:t> </a:t>
            </a:r>
            <a:r>
              <a:rPr lang="en" sz="1400">
                <a:solidFill>
                  <a:srgbClr val="3B3E41"/>
                </a:solidFill>
                <a:highlight>
                  <a:srgbClr val="FFFFFF"/>
                </a:highlight>
                <a:latin typeface="Open Sans"/>
                <a:ea typeface="Open Sans"/>
                <a:cs typeface="Open Sans"/>
                <a:sym typeface="Open Sans"/>
              </a:rPr>
              <a:t>the condition of having a population so dense as to cause environmental deterioration, an impaired quality of life, or a population crash</a:t>
            </a:r>
            <a:br>
              <a:rPr lang="en" sz="1400">
                <a:solidFill>
                  <a:srgbClr val="3B3E41"/>
                </a:solidFill>
                <a:highlight>
                  <a:srgbClr val="FFFFFF"/>
                </a:highlight>
                <a:latin typeface="Open Sans"/>
                <a:ea typeface="Open Sans"/>
                <a:cs typeface="Open Sans"/>
                <a:sym typeface="Open Sans"/>
              </a:rPr>
            </a:br>
            <a:endParaRPr sz="1400">
              <a:solidFill>
                <a:srgbClr val="3B3E41"/>
              </a:solidFill>
              <a:highlight>
                <a:srgbClr val="FFFFFF"/>
              </a:highlight>
              <a:latin typeface="Open Sans"/>
              <a:ea typeface="Open Sans"/>
              <a:cs typeface="Open Sans"/>
              <a:sym typeface="Open Sans"/>
            </a:endParaRPr>
          </a:p>
          <a:p>
            <a:pPr indent="-298450" lvl="1" marL="914400" rtl="0">
              <a:lnSpc>
                <a:spcPct val="100000"/>
              </a:lnSpc>
              <a:spcBef>
                <a:spcPts val="0"/>
              </a:spcBef>
              <a:spcAft>
                <a:spcPts val="0"/>
              </a:spcAft>
              <a:buSzPts val="1100"/>
              <a:buChar char="○"/>
            </a:pPr>
            <a:r>
              <a:rPr lang="en" sz="1400">
                <a:solidFill>
                  <a:srgbClr val="3B3E41"/>
                </a:solidFill>
                <a:highlight>
                  <a:srgbClr val="FFFFFF"/>
                </a:highlight>
                <a:latin typeface="Open Sans"/>
                <a:ea typeface="Open Sans"/>
                <a:cs typeface="Open Sans"/>
                <a:sym typeface="Open Sans"/>
              </a:rPr>
              <a:t>Too many babies are being born</a:t>
            </a:r>
            <a:br>
              <a:rPr lang="en" sz="1100">
                <a:solidFill>
                  <a:srgbClr val="3B3E41"/>
                </a:solidFill>
                <a:highlight>
                  <a:srgbClr val="FFFFFF"/>
                </a:highlight>
                <a:latin typeface="Open Sans"/>
                <a:ea typeface="Open Sans"/>
                <a:cs typeface="Open Sans"/>
                <a:sym typeface="Open Sans"/>
              </a:rPr>
            </a:br>
            <a:endParaRPr sz="1100">
              <a:solidFill>
                <a:srgbClr val="3B3E41"/>
              </a:solidFill>
              <a:highlight>
                <a:srgbClr val="FFFFFF"/>
              </a:highlight>
              <a:latin typeface="Open Sans"/>
              <a:ea typeface="Open Sans"/>
              <a:cs typeface="Open Sans"/>
              <a:sym typeface="Open Sans"/>
            </a:endParaRPr>
          </a:p>
          <a:p>
            <a:pPr indent="-311150" lvl="0" marL="457200" rtl="0">
              <a:lnSpc>
                <a:spcPct val="100000"/>
              </a:lnSpc>
              <a:spcBef>
                <a:spcPts val="0"/>
              </a:spcBef>
              <a:spcAft>
                <a:spcPts val="0"/>
              </a:spcAft>
              <a:buSzPts val="1300"/>
              <a:buChar char="●"/>
            </a:pPr>
            <a:r>
              <a:rPr lang="en" sz="1400"/>
              <a:t>Why does it affect the extension of human lifespan?</a:t>
            </a:r>
            <a:br>
              <a:rPr lang="en" sz="1400"/>
            </a:br>
            <a:endParaRPr/>
          </a:p>
          <a:p>
            <a:pPr indent="-298450" lvl="1" marL="914400" rtl="0">
              <a:lnSpc>
                <a:spcPct val="100000"/>
              </a:lnSpc>
              <a:spcBef>
                <a:spcPts val="0"/>
              </a:spcBef>
              <a:spcAft>
                <a:spcPts val="0"/>
              </a:spcAft>
              <a:buSzPts val="1100"/>
              <a:buChar char="○"/>
            </a:pPr>
            <a:r>
              <a:rPr lang="en" sz="1400"/>
              <a:t>Scientists cannot predict how many people will continue to exist</a:t>
            </a:r>
            <a:br>
              <a:rPr lang="en"/>
            </a:br>
            <a:endParaRPr/>
          </a:p>
          <a:p>
            <a:pPr indent="-317500" lvl="0" marL="457200" rtl="0">
              <a:lnSpc>
                <a:spcPct val="100000"/>
              </a:lnSpc>
              <a:spcBef>
                <a:spcPts val="0"/>
              </a:spcBef>
              <a:spcAft>
                <a:spcPts val="0"/>
              </a:spcAft>
              <a:buSzPts val="1400"/>
              <a:buChar char="●"/>
            </a:pPr>
            <a:r>
              <a:rPr lang="en" sz="1400"/>
              <a:t>How can it affect us as humans?</a:t>
            </a:r>
            <a:br>
              <a:rPr lang="en" sz="1400"/>
            </a:br>
            <a:endParaRPr sz="1400"/>
          </a:p>
          <a:p>
            <a:pPr indent="-317500" lvl="1" marL="914400" rtl="0">
              <a:lnSpc>
                <a:spcPct val="100000"/>
              </a:lnSpc>
              <a:spcBef>
                <a:spcPts val="0"/>
              </a:spcBef>
              <a:spcAft>
                <a:spcPts val="0"/>
              </a:spcAft>
              <a:buSzPts val="1400"/>
              <a:buChar char="○"/>
            </a:pPr>
            <a:r>
              <a:rPr lang="en" sz="1400"/>
              <a:t>Humans can </a:t>
            </a:r>
            <a:r>
              <a:rPr lang="en" sz="1400"/>
              <a:t>inevitably</a:t>
            </a:r>
            <a:r>
              <a:rPr lang="en" sz="1400"/>
              <a:t>  run out of resources</a:t>
            </a:r>
            <a:br>
              <a:rPr lang="en" sz="1400"/>
            </a:br>
            <a:endParaRPr sz="1400"/>
          </a:p>
          <a:p>
            <a:pPr indent="-317500" lvl="0" marL="457200" rtl="0">
              <a:lnSpc>
                <a:spcPct val="100000"/>
              </a:lnSpc>
              <a:spcBef>
                <a:spcPts val="0"/>
              </a:spcBef>
              <a:spcAft>
                <a:spcPts val="0"/>
              </a:spcAft>
              <a:buSzPts val="1400"/>
              <a:buChar char="●"/>
            </a:pPr>
            <a:r>
              <a:rPr lang="en" sz="1400"/>
              <a:t>Is human overpopulation inevitable?</a:t>
            </a:r>
            <a:br>
              <a:rPr lang="en" sz="1400"/>
            </a:br>
            <a:endParaRPr sz="1400"/>
          </a:p>
          <a:p>
            <a:pPr indent="-317500" lvl="1" marL="914400" rtl="0">
              <a:lnSpc>
                <a:spcPct val="100000"/>
              </a:lnSpc>
              <a:spcBef>
                <a:spcPts val="0"/>
              </a:spcBef>
              <a:spcAft>
                <a:spcPts val="0"/>
              </a:spcAft>
              <a:buSzPts val="1400"/>
              <a:buChar char="○"/>
            </a:pPr>
            <a:r>
              <a:rPr lang="en" sz="1400"/>
              <a:t> Vaccines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Effect filter="fade" transition="in">
                                      <p:cBhvr>
                                        <p:cTn dur="1000"/>
                                        <p:tgtEl>
                                          <p:spTgt spid="1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Effect filter="fade" transition="in">
                                      <p:cBhvr>
                                        <p:cTn dur="1000"/>
                                        <p:tgtEl>
                                          <p:spTgt spid="1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animEffect filter="fade" transition="in">
                                      <p:cBhvr>
                                        <p:cTn dur="1000"/>
                                        <p:tgtEl>
                                          <p:spTgt spid="1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3" st="3"/>
                                            </p:txEl>
                                          </p:spTgt>
                                        </p:tgtEl>
                                        <p:attrNameLst>
                                          <p:attrName>style.visibility</p:attrName>
                                        </p:attrNameLst>
                                      </p:cBhvr>
                                      <p:to>
                                        <p:strVal val="visible"/>
                                      </p:to>
                                    </p:set>
                                    <p:animEffect filter="fade" transition="in">
                                      <p:cBhvr>
                                        <p:cTn dur="1000"/>
                                        <p:tgtEl>
                                          <p:spTgt spid="1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4" st="4"/>
                                            </p:txEl>
                                          </p:spTgt>
                                        </p:tgtEl>
                                        <p:attrNameLst>
                                          <p:attrName>style.visibility</p:attrName>
                                        </p:attrNameLst>
                                      </p:cBhvr>
                                      <p:to>
                                        <p:strVal val="visible"/>
                                      </p:to>
                                    </p:set>
                                    <p:animEffect filter="fade" transition="in">
                                      <p:cBhvr>
                                        <p:cTn dur="1000"/>
                                        <p:tgtEl>
                                          <p:spTgt spid="1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5" st="5"/>
                                            </p:txEl>
                                          </p:spTgt>
                                        </p:tgtEl>
                                        <p:attrNameLst>
                                          <p:attrName>style.visibility</p:attrName>
                                        </p:attrNameLst>
                                      </p:cBhvr>
                                      <p:to>
                                        <p:strVal val="visible"/>
                                      </p:to>
                                    </p:set>
                                    <p:animEffect filter="fade" transition="in">
                                      <p:cBhvr>
                                        <p:cTn dur="1000"/>
                                        <p:tgtEl>
                                          <p:spTgt spid="1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6" st="6"/>
                                            </p:txEl>
                                          </p:spTgt>
                                        </p:tgtEl>
                                        <p:attrNameLst>
                                          <p:attrName>style.visibility</p:attrName>
                                        </p:attrNameLst>
                                      </p:cBhvr>
                                      <p:to>
                                        <p:strVal val="visible"/>
                                      </p:to>
                                    </p:set>
                                    <p:animEffect filter="fade" transition="in">
                                      <p:cBhvr>
                                        <p:cTn dur="1000"/>
                                        <p:tgtEl>
                                          <p:spTgt spid="15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7" st="7"/>
                                            </p:txEl>
                                          </p:spTgt>
                                        </p:tgtEl>
                                        <p:attrNameLst>
                                          <p:attrName>style.visibility</p:attrName>
                                        </p:attrNameLst>
                                      </p:cBhvr>
                                      <p:to>
                                        <p:strVal val="visible"/>
                                      </p:to>
                                    </p:set>
                                    <p:animEffect filter="fade" transition="in">
                                      <p:cBhvr>
                                        <p:cTn dur="1000"/>
                                        <p:tgtEl>
                                          <p:spTgt spid="15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xEl>
                                              <p:pRg end="8" st="8"/>
                                            </p:txEl>
                                          </p:spTgt>
                                        </p:tgtEl>
                                        <p:attrNameLst>
                                          <p:attrName>style.visibility</p:attrName>
                                        </p:attrNameLst>
                                      </p:cBhvr>
                                      <p:to>
                                        <p:strVal val="visible"/>
                                      </p:to>
                                    </p:set>
                                    <p:animEffect filter="fade" transition="in">
                                      <p:cBhvr>
                                        <p:cTn dur="1000"/>
                                        <p:tgtEl>
                                          <p:spTgt spid="15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Access to the population</a:t>
            </a:r>
            <a:endParaRPr/>
          </a:p>
        </p:txBody>
      </p:sp>
      <p:sp>
        <p:nvSpPr>
          <p:cNvPr id="163" name="Shape 163"/>
          <p:cNvSpPr txBox="1"/>
          <p:nvPr>
            <p:ph idx="1" type="body"/>
          </p:nvPr>
        </p:nvSpPr>
        <p:spPr>
          <a:xfrm>
            <a:off x="729450" y="2078875"/>
            <a:ext cx="7688700" cy="2904000"/>
          </a:xfrm>
          <a:prstGeom prst="rect">
            <a:avLst/>
          </a:prstGeom>
        </p:spPr>
        <p:txBody>
          <a:bodyPr anchorCtr="0" anchor="t" bIns="91425" lIns="91425" spcFirstLastPara="1" rIns="91425" wrap="square" tIns="91425">
            <a:noAutofit/>
          </a:bodyPr>
          <a:lstStyle/>
          <a:p>
            <a:pPr indent="-311150" lvl="0" marL="457200" rtl="0">
              <a:lnSpc>
                <a:spcPct val="200000"/>
              </a:lnSpc>
              <a:spcBef>
                <a:spcPts val="0"/>
              </a:spcBef>
              <a:spcAft>
                <a:spcPts val="0"/>
              </a:spcAft>
              <a:buSzPts val="1300"/>
              <a:buChar char="●"/>
            </a:pPr>
            <a:r>
              <a:rPr lang="en"/>
              <a:t>Who gets to test or use this type of treatment?</a:t>
            </a:r>
            <a:endParaRPr/>
          </a:p>
          <a:p>
            <a:pPr indent="-317500" lvl="1" marL="914400" rtl="0">
              <a:lnSpc>
                <a:spcPct val="200000"/>
              </a:lnSpc>
              <a:spcBef>
                <a:spcPts val="0"/>
              </a:spcBef>
              <a:spcAft>
                <a:spcPts val="0"/>
              </a:spcAft>
              <a:buSzPts val="1400"/>
              <a:buChar char="○"/>
            </a:pPr>
            <a:r>
              <a:rPr lang="en" sz="1400"/>
              <a:t> Will only certain </a:t>
            </a:r>
            <a:r>
              <a:rPr lang="en" sz="1400"/>
              <a:t>individuals</a:t>
            </a:r>
            <a:r>
              <a:rPr lang="en" sz="1400"/>
              <a:t> get access</a:t>
            </a:r>
            <a:endParaRPr sz="1400"/>
          </a:p>
          <a:p>
            <a:pPr indent="-311150" lvl="0" marL="457200" rtl="0">
              <a:lnSpc>
                <a:spcPct val="200000"/>
              </a:lnSpc>
              <a:spcBef>
                <a:spcPts val="0"/>
              </a:spcBef>
              <a:spcAft>
                <a:spcPts val="0"/>
              </a:spcAft>
              <a:buSzPts val="1300"/>
              <a:buChar char="●"/>
            </a:pPr>
            <a:r>
              <a:rPr lang="en"/>
              <a:t>Where will this treatment start off?</a:t>
            </a:r>
            <a:endParaRPr/>
          </a:p>
          <a:p>
            <a:pPr indent="-317500" lvl="1" marL="914400" rtl="0">
              <a:lnSpc>
                <a:spcPct val="200000"/>
              </a:lnSpc>
              <a:spcBef>
                <a:spcPts val="0"/>
              </a:spcBef>
              <a:spcAft>
                <a:spcPts val="0"/>
              </a:spcAft>
              <a:buSzPts val="1400"/>
              <a:buChar char="○"/>
            </a:pPr>
            <a:r>
              <a:rPr lang="en" sz="1400"/>
              <a:t>Can it be globally produced and trained</a:t>
            </a:r>
            <a:endParaRPr sz="1400"/>
          </a:p>
          <a:p>
            <a:pPr indent="-311150" lvl="0" marL="457200" rtl="0">
              <a:lnSpc>
                <a:spcPct val="200000"/>
              </a:lnSpc>
              <a:spcBef>
                <a:spcPts val="0"/>
              </a:spcBef>
              <a:spcAft>
                <a:spcPts val="0"/>
              </a:spcAft>
              <a:buSzPts val="1300"/>
              <a:buChar char="●"/>
            </a:pPr>
            <a:r>
              <a:rPr lang="en"/>
              <a:t>Will this treatment be limited?</a:t>
            </a:r>
            <a:endParaRPr sz="1400"/>
          </a:p>
        </p:txBody>
      </p:sp>
      <p:pic>
        <p:nvPicPr>
          <p:cNvPr id="164" name="Shape 164"/>
          <p:cNvPicPr preferRelativeResize="0"/>
          <p:nvPr/>
        </p:nvPicPr>
        <p:blipFill>
          <a:blip r:embed="rId3">
            <a:alphaModFix/>
          </a:blip>
          <a:stretch>
            <a:fillRect/>
          </a:stretch>
        </p:blipFill>
        <p:spPr>
          <a:xfrm>
            <a:off x="6286500" y="3000363"/>
            <a:ext cx="2857500"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pic>
        <p:nvPicPr>
          <p:cNvPr id="169" name="Shape 169"/>
          <p:cNvPicPr preferRelativeResize="0"/>
          <p:nvPr/>
        </p:nvPicPr>
        <p:blipFill>
          <a:blip r:embed="rId3">
            <a:alphaModFix/>
          </a:blip>
          <a:stretch>
            <a:fillRect/>
          </a:stretch>
        </p:blipFill>
        <p:spPr>
          <a:xfrm>
            <a:off x="4572000" y="2712200"/>
            <a:ext cx="3877575" cy="2261100"/>
          </a:xfrm>
          <a:prstGeom prst="rect">
            <a:avLst/>
          </a:prstGeom>
          <a:noFill/>
          <a:ln>
            <a:noFill/>
          </a:ln>
        </p:spPr>
      </p:pic>
      <p:sp>
        <p:nvSpPr>
          <p:cNvPr id="170" name="Shape 17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Psychological Well-Being</a:t>
            </a:r>
            <a:endParaRPr/>
          </a:p>
        </p:txBody>
      </p:sp>
      <p:sp>
        <p:nvSpPr>
          <p:cNvPr id="171" name="Shape 17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nSpc>
                <a:spcPct val="200000"/>
              </a:lnSpc>
              <a:spcBef>
                <a:spcPts val="0"/>
              </a:spcBef>
              <a:spcAft>
                <a:spcPts val="0"/>
              </a:spcAft>
              <a:buSzPts val="1300"/>
              <a:buChar char="●"/>
            </a:pPr>
            <a:r>
              <a:rPr lang="en"/>
              <a:t>How will we, as  human beings, cope with the idea of living forever?</a:t>
            </a:r>
            <a:endParaRPr/>
          </a:p>
          <a:p>
            <a:pPr indent="-298450" lvl="1" marL="914400" rtl="0">
              <a:lnSpc>
                <a:spcPct val="200000"/>
              </a:lnSpc>
              <a:spcBef>
                <a:spcPts val="0"/>
              </a:spcBef>
              <a:spcAft>
                <a:spcPts val="0"/>
              </a:spcAft>
              <a:buSzPts val="1100"/>
              <a:buChar char="○"/>
            </a:pPr>
            <a:r>
              <a:rPr lang="en"/>
              <a:t>Mental health</a:t>
            </a:r>
            <a:endParaRPr/>
          </a:p>
          <a:p>
            <a:pPr indent="-298450" lvl="1" marL="914400" rtl="0">
              <a:lnSpc>
                <a:spcPct val="200000"/>
              </a:lnSpc>
              <a:spcBef>
                <a:spcPts val="0"/>
              </a:spcBef>
              <a:spcAft>
                <a:spcPts val="0"/>
              </a:spcAft>
              <a:buSzPts val="1100"/>
              <a:buChar char="○"/>
            </a:pPr>
            <a:r>
              <a:rPr lang="en"/>
              <a:t>Aging</a:t>
            </a:r>
            <a:endParaRPr/>
          </a:p>
          <a:p>
            <a:pPr indent="-311150" lvl="0" marL="457200" rtl="0">
              <a:lnSpc>
                <a:spcPct val="200000"/>
              </a:lnSpc>
              <a:spcBef>
                <a:spcPts val="0"/>
              </a:spcBef>
              <a:spcAft>
                <a:spcPts val="0"/>
              </a:spcAft>
              <a:buSzPts val="1300"/>
              <a:buChar char="●"/>
            </a:pPr>
            <a:r>
              <a:rPr lang="en"/>
              <a:t>How will the risk of diseases affect us?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animEffect filter="fade" transition="in">
                                      <p:cBhvr>
                                        <p:cTn dur="1000"/>
                                        <p:tgtEl>
                                          <p:spTgt spid="1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animEffect filter="fade" transition="in">
                                      <p:cBhvr>
                                        <p:cTn dur="1000"/>
                                        <p:tgtEl>
                                          <p:spTgt spid="1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animEffect filter="fade" transition="in">
                                      <p:cBhvr>
                                        <p:cTn dur="1000"/>
                                        <p:tgtEl>
                                          <p:spTgt spid="1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xEl>
                                              <p:pRg end="3" st="3"/>
                                            </p:txEl>
                                          </p:spTgt>
                                        </p:tgtEl>
                                        <p:attrNameLst>
                                          <p:attrName>style.visibility</p:attrName>
                                        </p:attrNameLst>
                                      </p:cBhvr>
                                      <p:to>
                                        <p:strVal val="visible"/>
                                      </p:to>
                                    </p:set>
                                    <p:animEffect filter="fade" transition="in">
                                      <p:cBhvr>
                                        <p:cTn dur="1000"/>
                                        <p:tgtEl>
                                          <p:spTgt spid="17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Shape 17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Cost of this treatment</a:t>
            </a:r>
            <a:endParaRPr/>
          </a:p>
        </p:txBody>
      </p:sp>
      <p:sp>
        <p:nvSpPr>
          <p:cNvPr id="177" name="Shape 177"/>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nSpc>
                <a:spcPct val="200000"/>
              </a:lnSpc>
              <a:spcBef>
                <a:spcPts val="0"/>
              </a:spcBef>
              <a:spcAft>
                <a:spcPts val="0"/>
              </a:spcAft>
              <a:buSzPts val="1300"/>
              <a:buChar char="●"/>
            </a:pPr>
            <a:r>
              <a:rPr lang="en"/>
              <a:t>How much has this treatment will cost?</a:t>
            </a:r>
            <a:endParaRPr/>
          </a:p>
          <a:p>
            <a:pPr indent="-317500" lvl="1" marL="914400" rtl="0">
              <a:lnSpc>
                <a:spcPct val="200000"/>
              </a:lnSpc>
              <a:spcBef>
                <a:spcPts val="0"/>
              </a:spcBef>
              <a:spcAft>
                <a:spcPts val="0"/>
              </a:spcAft>
              <a:buSzPts val="1400"/>
              <a:buChar char="○"/>
            </a:pPr>
            <a:r>
              <a:rPr lang="en" sz="1400"/>
              <a:t>SENS Research Foundation</a:t>
            </a:r>
            <a:endParaRPr sz="1400"/>
          </a:p>
          <a:p>
            <a:pPr indent="-317500" lvl="1" marL="914400" rtl="0">
              <a:lnSpc>
                <a:spcPct val="200000"/>
              </a:lnSpc>
              <a:spcBef>
                <a:spcPts val="0"/>
              </a:spcBef>
              <a:spcAft>
                <a:spcPts val="0"/>
              </a:spcAft>
              <a:buSzPts val="1400"/>
              <a:buChar char="○"/>
            </a:pPr>
            <a:r>
              <a:rPr lang="en" sz="1400"/>
              <a:t> Forever Healthy Foundation</a:t>
            </a:r>
            <a:endParaRPr sz="1400"/>
          </a:p>
          <a:p>
            <a:pPr indent="-311150" lvl="0" marL="457200" rtl="0">
              <a:lnSpc>
                <a:spcPct val="200000"/>
              </a:lnSpc>
              <a:spcBef>
                <a:spcPts val="0"/>
              </a:spcBef>
              <a:spcAft>
                <a:spcPts val="0"/>
              </a:spcAft>
              <a:buSzPts val="1300"/>
              <a:buChar char="●"/>
            </a:pPr>
            <a:r>
              <a:rPr lang="en"/>
              <a:t>What major corporation will patent the final treatment/drug </a:t>
            </a:r>
            <a:endParaRPr/>
          </a:p>
        </p:txBody>
      </p:sp>
      <p:pic>
        <p:nvPicPr>
          <p:cNvPr id="178" name="Shape 178"/>
          <p:cNvPicPr preferRelativeResize="0"/>
          <p:nvPr/>
        </p:nvPicPr>
        <p:blipFill>
          <a:blip r:embed="rId3">
            <a:alphaModFix/>
          </a:blip>
          <a:stretch>
            <a:fillRect/>
          </a:stretch>
        </p:blipFill>
        <p:spPr>
          <a:xfrm>
            <a:off x="6743700" y="3000363"/>
            <a:ext cx="2400300" cy="214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0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000"/>
                                        <p:tgtEl>
                                          <p:spTgt spid="17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Morality</a:t>
            </a:r>
            <a:endParaRPr/>
          </a:p>
        </p:txBody>
      </p:sp>
      <p:sp>
        <p:nvSpPr>
          <p:cNvPr id="184" name="Shape 18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nSpc>
                <a:spcPct val="200000"/>
              </a:lnSpc>
              <a:spcBef>
                <a:spcPts val="0"/>
              </a:spcBef>
              <a:spcAft>
                <a:spcPts val="0"/>
              </a:spcAft>
              <a:buSzPts val="1300"/>
              <a:buChar char="●"/>
            </a:pPr>
            <a:r>
              <a:rPr lang="en"/>
              <a:t>How will this affect people with beliefs surrounding death?</a:t>
            </a:r>
            <a:endParaRPr/>
          </a:p>
          <a:p>
            <a:pPr indent="-298450" lvl="1" marL="914400" rtl="0">
              <a:lnSpc>
                <a:spcPct val="200000"/>
              </a:lnSpc>
              <a:spcBef>
                <a:spcPts val="0"/>
              </a:spcBef>
              <a:spcAft>
                <a:spcPts val="0"/>
              </a:spcAft>
              <a:buSzPts val="1100"/>
              <a:buChar char="○"/>
            </a:pPr>
            <a:r>
              <a:rPr lang="en"/>
              <a:t>The heavens</a:t>
            </a:r>
            <a:endParaRPr/>
          </a:p>
          <a:p>
            <a:pPr indent="-311150" lvl="0" marL="457200" rtl="0">
              <a:lnSpc>
                <a:spcPct val="200000"/>
              </a:lnSpc>
              <a:spcBef>
                <a:spcPts val="0"/>
              </a:spcBef>
              <a:spcAft>
                <a:spcPts val="0"/>
              </a:spcAft>
              <a:buSzPts val="1300"/>
              <a:buChar char="●"/>
            </a:pPr>
            <a:r>
              <a:rPr lang="en"/>
              <a:t>Will people accept this type of treatment/drug?</a:t>
            </a:r>
            <a:endParaRPr/>
          </a:p>
          <a:p>
            <a:pPr indent="-298450" lvl="1" marL="914400" rtl="0">
              <a:lnSpc>
                <a:spcPct val="200000"/>
              </a:lnSpc>
              <a:spcBef>
                <a:spcPts val="0"/>
              </a:spcBef>
              <a:spcAft>
                <a:spcPts val="0"/>
              </a:spcAft>
              <a:buSzPts val="1100"/>
              <a:buChar char="○"/>
            </a:pPr>
            <a:r>
              <a:rPr lang="en"/>
              <a:t>The process</a:t>
            </a:r>
            <a:endParaRPr/>
          </a:p>
          <a:p>
            <a:pPr indent="-298450" lvl="1" marL="914400">
              <a:lnSpc>
                <a:spcPct val="200000"/>
              </a:lnSpc>
              <a:spcBef>
                <a:spcPts val="0"/>
              </a:spcBef>
              <a:spcAft>
                <a:spcPts val="0"/>
              </a:spcAft>
              <a:buSzPts val="1100"/>
              <a:buChar char="○"/>
            </a:pPr>
            <a:r>
              <a:rPr lang="en"/>
              <a:t>possible side effects</a:t>
            </a:r>
            <a:endParaRPr/>
          </a:p>
        </p:txBody>
      </p:sp>
      <p:pic>
        <p:nvPicPr>
          <p:cNvPr id="185" name="Shape 185"/>
          <p:cNvPicPr preferRelativeResize="0"/>
          <p:nvPr/>
        </p:nvPicPr>
        <p:blipFill>
          <a:blip r:embed="rId3">
            <a:alphaModFix/>
          </a:blip>
          <a:stretch>
            <a:fillRect/>
          </a:stretch>
        </p:blipFill>
        <p:spPr>
          <a:xfrm>
            <a:off x="4837143" y="2882400"/>
            <a:ext cx="4306857" cy="226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1000"/>
                                        <p:tgtEl>
                                          <p:spTgt spid="1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1" st="1"/>
                                            </p:txEl>
                                          </p:spTgt>
                                        </p:tgtEl>
                                        <p:attrNameLst>
                                          <p:attrName>style.visibility</p:attrName>
                                        </p:attrNameLst>
                                      </p:cBhvr>
                                      <p:to>
                                        <p:strVal val="visible"/>
                                      </p:to>
                                    </p:set>
                                    <p:animEffect filter="fade" transition="in">
                                      <p:cBhvr>
                                        <p:cTn dur="1000"/>
                                        <p:tgtEl>
                                          <p:spTgt spid="1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2" st="2"/>
                                            </p:txEl>
                                          </p:spTgt>
                                        </p:tgtEl>
                                        <p:attrNameLst>
                                          <p:attrName>style.visibility</p:attrName>
                                        </p:attrNameLst>
                                      </p:cBhvr>
                                      <p:to>
                                        <p:strVal val="visible"/>
                                      </p:to>
                                    </p:set>
                                    <p:animEffect filter="fade" transition="in">
                                      <p:cBhvr>
                                        <p:cTn dur="1000"/>
                                        <p:tgtEl>
                                          <p:spTgt spid="1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3" st="3"/>
                                            </p:txEl>
                                          </p:spTgt>
                                        </p:tgtEl>
                                        <p:attrNameLst>
                                          <p:attrName>style.visibility</p:attrName>
                                        </p:attrNameLst>
                                      </p:cBhvr>
                                      <p:to>
                                        <p:strVal val="visible"/>
                                      </p:to>
                                    </p:set>
                                    <p:animEffect filter="fade" transition="in">
                                      <p:cBhvr>
                                        <p:cTn dur="1000"/>
                                        <p:tgtEl>
                                          <p:spTgt spid="1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xEl>
                                              <p:pRg end="4" st="4"/>
                                            </p:txEl>
                                          </p:spTgt>
                                        </p:tgtEl>
                                        <p:attrNameLst>
                                          <p:attrName>style.visibility</p:attrName>
                                        </p:attrNameLst>
                                      </p:cBhvr>
                                      <p:to>
                                        <p:strVal val="visible"/>
                                      </p:to>
                                    </p:set>
                                    <p:animEffect filter="fade" transition="in">
                                      <p:cBhvr>
                                        <p:cTn dur="1000"/>
                                        <p:tgtEl>
                                          <p:spTgt spid="18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Conclusion</a:t>
            </a:r>
            <a:endParaRPr/>
          </a:p>
        </p:txBody>
      </p:sp>
      <p:sp>
        <p:nvSpPr>
          <p:cNvPr id="191" name="Shape 191"/>
          <p:cNvSpPr txBox="1"/>
          <p:nvPr>
            <p:ph idx="1" type="body"/>
          </p:nvPr>
        </p:nvSpPr>
        <p:spPr>
          <a:xfrm>
            <a:off x="0" y="1891675"/>
            <a:ext cx="7688700" cy="2261100"/>
          </a:xfrm>
          <a:prstGeom prst="rect">
            <a:avLst/>
          </a:prstGeom>
        </p:spPr>
        <p:txBody>
          <a:bodyPr anchorCtr="0" anchor="t" bIns="91425" lIns="91425" spcFirstLastPara="1" rIns="91425" wrap="square" tIns="91425">
            <a:noAutofit/>
          </a:bodyPr>
          <a:lstStyle/>
          <a:p>
            <a:pPr indent="-311150" lvl="0" marL="457200" rtl="0">
              <a:lnSpc>
                <a:spcPct val="100000"/>
              </a:lnSpc>
              <a:spcBef>
                <a:spcPts val="0"/>
              </a:spcBef>
              <a:spcAft>
                <a:spcPts val="0"/>
              </a:spcAft>
              <a:buSzPts val="1300"/>
              <a:buChar char="●"/>
            </a:pPr>
            <a:r>
              <a:rPr lang="en"/>
              <a:t>A disease or Natural</a:t>
            </a:r>
            <a:endParaRPr/>
          </a:p>
          <a:p>
            <a:pPr indent="-311150" lvl="0" marL="457200" rtl="0">
              <a:lnSpc>
                <a:spcPct val="100000"/>
              </a:lnSpc>
              <a:spcBef>
                <a:spcPts val="0"/>
              </a:spcBef>
              <a:spcAft>
                <a:spcPts val="0"/>
              </a:spcAft>
              <a:buSzPts val="1300"/>
              <a:buChar char="●"/>
            </a:pPr>
            <a:r>
              <a:rPr lang="en"/>
              <a:t>Death</a:t>
            </a:r>
            <a:endParaRPr/>
          </a:p>
          <a:p>
            <a:pPr indent="-311150" lvl="0" marL="457200" rtl="0">
              <a:lnSpc>
                <a:spcPct val="100000"/>
              </a:lnSpc>
              <a:spcBef>
                <a:spcPts val="0"/>
              </a:spcBef>
              <a:spcAft>
                <a:spcPts val="0"/>
              </a:spcAft>
              <a:buSzPts val="1300"/>
              <a:buChar char="●"/>
            </a:pPr>
            <a:r>
              <a:rPr lang="en"/>
              <a:t>Access</a:t>
            </a:r>
            <a:endParaRPr/>
          </a:p>
          <a:p>
            <a:pPr indent="-311150" lvl="0" marL="457200" rtl="0">
              <a:lnSpc>
                <a:spcPct val="100000"/>
              </a:lnSpc>
              <a:spcBef>
                <a:spcPts val="0"/>
              </a:spcBef>
              <a:spcAft>
                <a:spcPts val="0"/>
              </a:spcAft>
              <a:buSzPts val="1300"/>
              <a:buChar char="●"/>
            </a:pPr>
            <a:r>
              <a:rPr lang="en"/>
              <a:t>Cost</a:t>
            </a:r>
            <a:endParaRPr/>
          </a:p>
          <a:p>
            <a:pPr indent="-311150" lvl="0" marL="457200" rtl="0">
              <a:lnSpc>
                <a:spcPct val="100000"/>
              </a:lnSpc>
              <a:spcBef>
                <a:spcPts val="0"/>
              </a:spcBef>
              <a:spcAft>
                <a:spcPts val="0"/>
              </a:spcAft>
              <a:buSzPts val="1300"/>
              <a:buChar char="●"/>
            </a:pPr>
            <a:r>
              <a:rPr lang="en"/>
              <a:t>Limitation</a:t>
            </a:r>
            <a:endParaRPr/>
          </a:p>
        </p:txBody>
      </p:sp>
      <p:pic>
        <p:nvPicPr>
          <p:cNvPr id="192" name="Shape 192"/>
          <p:cNvPicPr preferRelativeResize="0"/>
          <p:nvPr/>
        </p:nvPicPr>
        <p:blipFill>
          <a:blip r:embed="rId3">
            <a:alphaModFix/>
          </a:blip>
          <a:stretch>
            <a:fillRect/>
          </a:stretch>
        </p:blipFill>
        <p:spPr>
          <a:xfrm>
            <a:off x="6979117" y="2882400"/>
            <a:ext cx="2164882" cy="22610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References</a:t>
            </a:r>
            <a:endParaRPr/>
          </a:p>
        </p:txBody>
      </p:sp>
      <p:sp>
        <p:nvSpPr>
          <p:cNvPr id="198" name="Shape 198"/>
          <p:cNvSpPr txBox="1"/>
          <p:nvPr>
            <p:ph idx="1" type="body"/>
          </p:nvPr>
        </p:nvSpPr>
        <p:spPr>
          <a:xfrm>
            <a:off x="0" y="1853850"/>
            <a:ext cx="7688700" cy="3338100"/>
          </a:xfrm>
          <a:prstGeom prst="rect">
            <a:avLst/>
          </a:prstGeom>
        </p:spPr>
        <p:txBody>
          <a:bodyPr anchorCtr="0" anchor="t" bIns="91425" lIns="91425" spcFirstLastPara="1" rIns="91425" wrap="square" tIns="91425">
            <a:noAutofit/>
          </a:bodyPr>
          <a:lstStyle/>
          <a:p>
            <a:pPr indent="-304800" lvl="0" marL="457200"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Marko Kovic, Adrian Raucheisch, and Christian Caspar (2018): Killing death:Some implications of extending human lifespan </a:t>
            </a:r>
            <a:r>
              <a:rPr lang="en" sz="1200">
                <a:solidFill>
                  <a:srgbClr val="000000"/>
                </a:solidFill>
                <a:latin typeface="Arial"/>
                <a:ea typeface="Arial"/>
                <a:cs typeface="Arial"/>
                <a:sym typeface="Arial"/>
              </a:rPr>
              <a:t>indefinitely</a:t>
            </a:r>
            <a:r>
              <a:rPr lang="en" sz="1200">
                <a:solidFill>
                  <a:srgbClr val="000000"/>
                </a:solidFill>
                <a:latin typeface="Arial"/>
                <a:ea typeface="Arial"/>
                <a:cs typeface="Arial"/>
                <a:sym typeface="Arial"/>
              </a:rPr>
              <a:t>.ZIPAR Discussion Paper Series. Zurich, Switzerland.</a:t>
            </a:r>
            <a:endParaRPr sz="1200">
              <a:solidFill>
                <a:srgbClr val="000000"/>
              </a:solidFill>
              <a:latin typeface="Arial"/>
              <a:ea typeface="Arial"/>
              <a:cs typeface="Arial"/>
              <a:sym typeface="Arial"/>
            </a:endParaRPr>
          </a:p>
          <a:p>
            <a:pPr indent="0" lvl="0" marL="0" rtl="0">
              <a:spcBef>
                <a:spcPts val="0"/>
              </a:spcBef>
              <a:spcAft>
                <a:spcPts val="0"/>
              </a:spcAft>
              <a:buNone/>
            </a:pPr>
            <a:r>
              <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John Harris and Sùren Holm The Institute of Medicine, Law and Bioethics, School of Law, University of Manchester, UK Journal of Medicine and Philosophy 0360-5310/02/2703-355 2002, Vol. 27, No. 3, pp. 355±368</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Char char="●"/>
            </a:pPr>
            <a:r>
              <a:rPr lang="en" sz="1200" u="sng">
                <a:solidFill>
                  <a:schemeClr val="hlink"/>
                </a:solidFill>
                <a:latin typeface="Arial"/>
                <a:ea typeface="Arial"/>
                <a:cs typeface="Arial"/>
                <a:sym typeface="Arial"/>
                <a:hlinkClick r:id="rId3"/>
              </a:rPr>
              <a:t>http://www.alkahest.com/science/the-role-of-blood-factors/</a:t>
            </a:r>
            <a:endParaRPr sz="1200">
              <a:solidFill>
                <a:srgbClr val="000000"/>
              </a:solidFill>
              <a:latin typeface="Arial"/>
              <a:ea typeface="Arial"/>
              <a:cs typeface="Arial"/>
              <a:sym typeface="Arial"/>
            </a:endParaRPr>
          </a:p>
          <a:p>
            <a:pPr indent="0" lvl="0" marL="0" rtl="0">
              <a:spcBef>
                <a:spcPts val="0"/>
              </a:spcBef>
              <a:spcAft>
                <a:spcPts val="0"/>
              </a:spcAft>
              <a:buNone/>
            </a:pPr>
            <a:r>
              <a:t/>
            </a:r>
            <a:endParaRPr sz="1200">
              <a:solidFill>
                <a:srgbClr val="000000"/>
              </a:solidFill>
              <a:latin typeface="Arial"/>
              <a:ea typeface="Arial"/>
              <a:cs typeface="Arial"/>
              <a:sym typeface="Arial"/>
            </a:endParaRPr>
          </a:p>
          <a:p>
            <a:pPr indent="-304800" lvl="0" marL="457200" rtl="0">
              <a:lnSpc>
                <a:spcPct val="200000"/>
              </a:lnSpc>
              <a:spcBef>
                <a:spcPts val="0"/>
              </a:spcBef>
              <a:spcAft>
                <a:spcPts val="0"/>
              </a:spcAft>
              <a:buClr>
                <a:srgbClr val="000000"/>
              </a:buClr>
              <a:buSzPts val="1200"/>
              <a:buFont typeface="Arial"/>
              <a:buChar char="●"/>
            </a:pPr>
            <a:r>
              <a:rPr lang="en" sz="1200" u="sng">
                <a:solidFill>
                  <a:schemeClr val="hlink"/>
                </a:solidFill>
                <a:latin typeface="Arial"/>
                <a:ea typeface="Arial"/>
                <a:cs typeface="Arial"/>
                <a:sym typeface="Arial"/>
                <a:hlinkClick r:id="rId4"/>
              </a:rPr>
              <a:t>http://www.sens.org/videos/one-one-investigative-interview-aubrey-de-grey</a:t>
            </a:r>
            <a:endParaRPr sz="1200">
              <a:solidFill>
                <a:srgbClr val="000000"/>
              </a:solidFill>
              <a:latin typeface="Arial"/>
              <a:ea typeface="Arial"/>
              <a:cs typeface="Arial"/>
              <a:sym typeface="Arial"/>
            </a:endParaRPr>
          </a:p>
          <a:p>
            <a:pPr indent="-304800" lvl="0" marL="457200" rtl="0">
              <a:lnSpc>
                <a:spcPct val="200000"/>
              </a:lnSpc>
              <a:spcBef>
                <a:spcPts val="0"/>
              </a:spcBef>
              <a:spcAft>
                <a:spcPts val="0"/>
              </a:spcAft>
              <a:buClr>
                <a:srgbClr val="000000"/>
              </a:buClr>
              <a:buSzPts val="1200"/>
              <a:buFont typeface="Arial"/>
              <a:buChar char="●"/>
            </a:pPr>
            <a:r>
              <a:rPr lang="en" sz="1200" u="sng">
                <a:solidFill>
                  <a:schemeClr val="hlink"/>
                </a:solidFill>
                <a:latin typeface="Arial"/>
                <a:ea typeface="Arial"/>
                <a:cs typeface="Arial"/>
                <a:sym typeface="Arial"/>
                <a:hlinkClick r:id="rId5"/>
              </a:rPr>
              <a:t>http://cornellsun.com/2018/02/13/gene-in-worms-could-be-key-to-longer-human-lifespan/</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Char char="●"/>
            </a:pPr>
            <a:r>
              <a:rPr lang="en" sz="1200" u="sng">
                <a:solidFill>
                  <a:schemeClr val="hlink"/>
                </a:solidFill>
                <a:latin typeface="Arial"/>
                <a:ea typeface="Arial"/>
                <a:cs typeface="Arial"/>
                <a:sym typeface="Arial"/>
                <a:hlinkClick r:id="rId6"/>
              </a:rPr>
              <a:t>https://www.webmd.com/special-reports/anti-aging-science/20170329/anti-aging-pill</a:t>
            </a:r>
            <a:endParaRPr sz="1200">
              <a:solidFill>
                <a:srgbClr val="000000"/>
              </a:solidFill>
              <a:latin typeface="Arial"/>
              <a:ea typeface="Arial"/>
              <a:cs typeface="Arial"/>
              <a:sym typeface="Arial"/>
            </a:endParaRPr>
          </a:p>
          <a:p>
            <a:pPr indent="-304800" lvl="0" marL="457200" rtl="0">
              <a:spcBef>
                <a:spcPts val="0"/>
              </a:spcBef>
              <a:spcAft>
                <a:spcPts val="0"/>
              </a:spcAft>
              <a:buClr>
                <a:srgbClr val="000000"/>
              </a:buClr>
              <a:buSzPts val="1200"/>
              <a:buFont typeface="Arial"/>
              <a:buChar char="●"/>
            </a:pPr>
            <a:r>
              <a:rPr b="1" lang="en">
                <a:solidFill>
                  <a:srgbClr val="000000"/>
                </a:solidFill>
              </a:rPr>
              <a:t>(Gerontological Society of America 2004, Vol. 59A, No. 6, 554–559)</a:t>
            </a:r>
            <a:endParaRPr sz="1200">
              <a:solidFill>
                <a:srgbClr val="000000"/>
              </a:solidFill>
              <a:latin typeface="Arial"/>
              <a:ea typeface="Arial"/>
              <a:cs typeface="Arial"/>
              <a:sym typeface="Arial"/>
            </a:endParaRPr>
          </a:p>
          <a:p>
            <a:pPr indent="0" lvl="0" marL="0" rtl="0">
              <a:spcBef>
                <a:spcPts val="1600"/>
              </a:spcBef>
              <a:spcAft>
                <a:spcPts val="0"/>
              </a:spcAft>
              <a:buNone/>
            </a:pPr>
            <a:r>
              <a:t/>
            </a:r>
            <a:endParaRPr sz="120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Aging</a:t>
            </a:r>
            <a:endParaRPr/>
          </a:p>
        </p:txBody>
      </p:sp>
      <p:sp>
        <p:nvSpPr>
          <p:cNvPr id="93" name="Shape 93"/>
          <p:cNvSpPr txBox="1"/>
          <p:nvPr>
            <p:ph idx="1" type="subTitle"/>
          </p:nvPr>
        </p:nvSpPr>
        <p:spPr>
          <a:xfrm>
            <a:off x="727950" y="2822750"/>
            <a:ext cx="7688100" cy="1511700"/>
          </a:xfrm>
          <a:prstGeom prst="rect">
            <a:avLst/>
          </a:prstGeom>
        </p:spPr>
        <p:txBody>
          <a:bodyPr anchorCtr="0" anchor="t" bIns="91425" lIns="91425" spcFirstLastPara="1" rIns="91425" wrap="square" tIns="91425">
            <a:noAutofit/>
          </a:bodyPr>
          <a:lstStyle/>
          <a:p>
            <a:pPr indent="-330200" lvl="0" marL="457200" rtl="0">
              <a:lnSpc>
                <a:spcPct val="150000"/>
              </a:lnSpc>
              <a:spcBef>
                <a:spcPts val="0"/>
              </a:spcBef>
              <a:spcAft>
                <a:spcPts val="0"/>
              </a:spcAft>
              <a:buSzPts val="1600"/>
              <a:buChar char="●"/>
            </a:pPr>
            <a:r>
              <a:rPr lang="en"/>
              <a:t>One of the main factors contributing to the aging process is the deterioration of the regenerative qualities found in most bodily tissues.</a:t>
            </a:r>
            <a:endParaRPr/>
          </a:p>
          <a:p>
            <a:pPr indent="-330200" lvl="0" marL="457200">
              <a:lnSpc>
                <a:spcPct val="150000"/>
              </a:lnSpc>
              <a:spcBef>
                <a:spcPts val="0"/>
              </a:spcBef>
              <a:spcAft>
                <a:spcPts val="0"/>
              </a:spcAft>
              <a:buSzPts val="1600"/>
              <a:buChar char="●"/>
            </a:pPr>
            <a:r>
              <a:rPr lang="en"/>
              <a:t>Body becomes more </a:t>
            </a:r>
            <a:r>
              <a:rPr lang="en"/>
              <a:t>susceptible</a:t>
            </a:r>
            <a:r>
              <a:rPr lang="en"/>
              <a:t> to disease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t>
            </a:r>
            <a:r>
              <a:rPr lang="en"/>
              <a:t>eterochronic Parabiosis</a:t>
            </a:r>
            <a:endParaRPr/>
          </a:p>
        </p:txBody>
      </p:sp>
      <p:sp>
        <p:nvSpPr>
          <p:cNvPr id="99" name="Shape 99"/>
          <p:cNvSpPr txBox="1"/>
          <p:nvPr>
            <p:ph idx="1" type="body"/>
          </p:nvPr>
        </p:nvSpPr>
        <p:spPr>
          <a:xfrm>
            <a:off x="729450" y="2078875"/>
            <a:ext cx="4508700" cy="2261100"/>
          </a:xfrm>
          <a:prstGeom prst="rect">
            <a:avLst/>
          </a:prstGeom>
        </p:spPr>
        <p:txBody>
          <a:bodyPr anchorCtr="0" anchor="t" bIns="91425" lIns="91425" spcFirstLastPara="1" rIns="91425" wrap="square" tIns="91425">
            <a:noAutofit/>
          </a:bodyPr>
          <a:lstStyle/>
          <a:p>
            <a:pPr indent="-323850" lvl="0" marL="457200" rtl="0">
              <a:lnSpc>
                <a:spcPct val="150000"/>
              </a:lnSpc>
              <a:spcBef>
                <a:spcPts val="0"/>
              </a:spcBef>
              <a:spcAft>
                <a:spcPts val="0"/>
              </a:spcAft>
              <a:buSzPts val="1500"/>
              <a:buChar char="●"/>
            </a:pPr>
            <a:r>
              <a:rPr lang="en" sz="1500"/>
              <a:t>2014 Dr. Tony Wyss-Coray and Dr. Saul Villeda experimented with mice and plasma.</a:t>
            </a:r>
            <a:endParaRPr sz="1500"/>
          </a:p>
          <a:p>
            <a:pPr indent="-323850" lvl="0" marL="457200">
              <a:lnSpc>
                <a:spcPct val="150000"/>
              </a:lnSpc>
              <a:spcBef>
                <a:spcPts val="0"/>
              </a:spcBef>
              <a:spcAft>
                <a:spcPts val="0"/>
              </a:spcAft>
              <a:buSzPts val="1500"/>
              <a:buChar char="●"/>
            </a:pPr>
            <a:r>
              <a:rPr lang="en" sz="1500"/>
              <a:t>New plasma-related opportunities </a:t>
            </a:r>
            <a:endParaRPr sz="1500"/>
          </a:p>
        </p:txBody>
      </p:sp>
      <p:pic>
        <p:nvPicPr>
          <p:cNvPr descr="Image by Tamily Weissman" id="100" name="Shape 100"/>
          <p:cNvPicPr preferRelativeResize="0"/>
          <p:nvPr/>
        </p:nvPicPr>
        <p:blipFill>
          <a:blip r:embed="rId3">
            <a:alphaModFix/>
          </a:blip>
          <a:stretch>
            <a:fillRect/>
          </a:stretch>
        </p:blipFill>
        <p:spPr>
          <a:xfrm>
            <a:off x="5455700" y="2916000"/>
            <a:ext cx="3241176" cy="1971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Could it be as simple as a pill?</a:t>
            </a:r>
            <a:endParaRPr/>
          </a:p>
        </p:txBody>
      </p:sp>
      <p:sp>
        <p:nvSpPr>
          <p:cNvPr id="106" name="Shape 106"/>
          <p:cNvSpPr txBox="1"/>
          <p:nvPr>
            <p:ph idx="1" type="body"/>
          </p:nvPr>
        </p:nvSpPr>
        <p:spPr>
          <a:xfrm>
            <a:off x="729450" y="2078875"/>
            <a:ext cx="4643400" cy="2261100"/>
          </a:xfrm>
          <a:prstGeom prst="rect">
            <a:avLst/>
          </a:prstGeom>
        </p:spPr>
        <p:txBody>
          <a:bodyPr anchorCtr="0" anchor="t" bIns="91425" lIns="91425" spcFirstLastPara="1" rIns="91425" wrap="square" tIns="91425">
            <a:noAutofit/>
          </a:bodyPr>
          <a:lstStyle/>
          <a:p>
            <a:pPr indent="-323850" lvl="0" marL="457200" rtl="0">
              <a:lnSpc>
                <a:spcPct val="150000"/>
              </a:lnSpc>
              <a:spcBef>
                <a:spcPts val="0"/>
              </a:spcBef>
              <a:spcAft>
                <a:spcPts val="0"/>
              </a:spcAft>
              <a:buSzPts val="1500"/>
              <a:buChar char="●"/>
            </a:pPr>
            <a:r>
              <a:rPr lang="en" sz="1500"/>
              <a:t>Rapamycin- Regulates enzyme mTOR</a:t>
            </a:r>
            <a:endParaRPr sz="1500"/>
          </a:p>
          <a:p>
            <a:pPr indent="-323850" lvl="0" marL="457200">
              <a:lnSpc>
                <a:spcPct val="150000"/>
              </a:lnSpc>
              <a:spcBef>
                <a:spcPts val="0"/>
              </a:spcBef>
              <a:spcAft>
                <a:spcPts val="0"/>
              </a:spcAft>
              <a:buSzPts val="1500"/>
              <a:buChar char="●"/>
            </a:pPr>
            <a:r>
              <a:rPr lang="en" sz="1500"/>
              <a:t>Metformin-Diabetes drug shown to increase lifespan of mice</a:t>
            </a:r>
            <a:endParaRPr sz="1500"/>
          </a:p>
        </p:txBody>
      </p:sp>
      <p:pic>
        <p:nvPicPr>
          <p:cNvPr descr="See the source image" id="107" name="Shape 107"/>
          <p:cNvPicPr preferRelativeResize="0"/>
          <p:nvPr/>
        </p:nvPicPr>
        <p:blipFill>
          <a:blip r:embed="rId3">
            <a:alphaModFix/>
          </a:blip>
          <a:stretch>
            <a:fillRect/>
          </a:stretch>
        </p:blipFill>
        <p:spPr>
          <a:xfrm>
            <a:off x="5498400" y="2946900"/>
            <a:ext cx="3240429" cy="192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Mitochondria Replacement</a:t>
            </a:r>
            <a:endParaRPr/>
          </a:p>
        </p:txBody>
      </p:sp>
      <p:sp>
        <p:nvSpPr>
          <p:cNvPr id="113" name="Shape 113"/>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23850" lvl="0" marL="457200" rtl="0">
              <a:lnSpc>
                <a:spcPct val="150000"/>
              </a:lnSpc>
              <a:spcBef>
                <a:spcPts val="0"/>
              </a:spcBef>
              <a:spcAft>
                <a:spcPts val="0"/>
              </a:spcAft>
              <a:buSzPts val="1500"/>
              <a:buChar char="●"/>
            </a:pPr>
            <a:r>
              <a:rPr lang="en" sz="1500"/>
              <a:t>UCLA’s biology department experimented with fruit flies to see the effects of replacing mitochondria</a:t>
            </a:r>
            <a:endParaRPr sz="1500"/>
          </a:p>
          <a:p>
            <a:pPr indent="-323850" lvl="0" marL="457200" rtl="0">
              <a:lnSpc>
                <a:spcPct val="150000"/>
              </a:lnSpc>
              <a:spcBef>
                <a:spcPts val="0"/>
              </a:spcBef>
              <a:spcAft>
                <a:spcPts val="0"/>
              </a:spcAft>
              <a:buSzPts val="1500"/>
              <a:buChar char="●"/>
            </a:pPr>
            <a:r>
              <a:rPr lang="en" sz="1500"/>
              <a:t>Broke apart enlarged mitochondria into smaller pieces via protein Drp1, then removed by Atg1 gene</a:t>
            </a:r>
            <a:endParaRPr sz="1500"/>
          </a:p>
          <a:p>
            <a:pPr indent="-323850" lvl="0" marL="457200" rtl="0">
              <a:lnSpc>
                <a:spcPct val="150000"/>
              </a:lnSpc>
              <a:spcBef>
                <a:spcPts val="0"/>
              </a:spcBef>
              <a:spcAft>
                <a:spcPts val="0"/>
              </a:spcAft>
              <a:buSzPts val="1500"/>
              <a:buChar char="●"/>
            </a:pPr>
            <a:r>
              <a:rPr lang="en" sz="1500"/>
              <a:t>Females lived an average of 20% longer</a:t>
            </a:r>
            <a:endParaRPr sz="1500"/>
          </a:p>
          <a:p>
            <a:pPr indent="-323850" lvl="0" marL="457200" rtl="0">
              <a:lnSpc>
                <a:spcPct val="150000"/>
              </a:lnSpc>
              <a:spcBef>
                <a:spcPts val="0"/>
              </a:spcBef>
              <a:spcAft>
                <a:spcPts val="0"/>
              </a:spcAft>
              <a:buSzPts val="1500"/>
              <a:buChar char="●"/>
            </a:pPr>
            <a:r>
              <a:rPr lang="en" sz="1500"/>
              <a:t>Males averaged 12% longer</a:t>
            </a:r>
            <a:endParaRPr sz="1500"/>
          </a:p>
        </p:txBody>
      </p:sp>
      <p:pic>
        <p:nvPicPr>
          <p:cNvPr descr="See the source image" id="114" name="Shape 114"/>
          <p:cNvPicPr preferRelativeResize="0"/>
          <p:nvPr/>
        </p:nvPicPr>
        <p:blipFill>
          <a:blip r:embed="rId3">
            <a:alphaModFix/>
          </a:blip>
          <a:stretch>
            <a:fillRect/>
          </a:stretch>
        </p:blipFill>
        <p:spPr>
          <a:xfrm>
            <a:off x="5147400" y="3270900"/>
            <a:ext cx="2966100" cy="157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 Elegans Worm</a:t>
            </a:r>
            <a:endParaRPr/>
          </a:p>
        </p:txBody>
      </p:sp>
      <p:sp>
        <p:nvSpPr>
          <p:cNvPr id="120" name="Shape 120"/>
          <p:cNvSpPr txBox="1"/>
          <p:nvPr>
            <p:ph idx="1" type="body"/>
          </p:nvPr>
        </p:nvSpPr>
        <p:spPr>
          <a:xfrm>
            <a:off x="729450" y="2078875"/>
            <a:ext cx="4751400" cy="2261100"/>
          </a:xfrm>
          <a:prstGeom prst="rect">
            <a:avLst/>
          </a:prstGeom>
        </p:spPr>
        <p:txBody>
          <a:bodyPr anchorCtr="0" anchor="t" bIns="91425" lIns="91425" spcFirstLastPara="1" rIns="91425" wrap="square" tIns="91425">
            <a:noAutofit/>
          </a:bodyPr>
          <a:lstStyle/>
          <a:p>
            <a:pPr indent="-323850" lvl="0" marL="457200" rtl="0">
              <a:lnSpc>
                <a:spcPct val="150000"/>
              </a:lnSpc>
              <a:spcBef>
                <a:spcPts val="0"/>
              </a:spcBef>
              <a:spcAft>
                <a:spcPts val="0"/>
              </a:spcAft>
              <a:buSzPts val="1500"/>
              <a:buChar char="●"/>
            </a:pPr>
            <a:r>
              <a:rPr lang="en" sz="1500"/>
              <a:t>Similar reproductive/lifespan patterns as humans</a:t>
            </a:r>
            <a:endParaRPr sz="1500"/>
          </a:p>
          <a:p>
            <a:pPr indent="-323850" lvl="0" marL="457200" rtl="0">
              <a:lnSpc>
                <a:spcPct val="150000"/>
              </a:lnSpc>
              <a:spcBef>
                <a:spcPts val="0"/>
              </a:spcBef>
              <a:spcAft>
                <a:spcPts val="0"/>
              </a:spcAft>
              <a:buSzPts val="1500"/>
              <a:buChar char="●"/>
            </a:pPr>
            <a:r>
              <a:rPr lang="en" sz="1500"/>
              <a:t>SET-26 gene key to lifespan of worms</a:t>
            </a:r>
            <a:endParaRPr sz="1500"/>
          </a:p>
          <a:p>
            <a:pPr indent="-323850" lvl="0" marL="457200">
              <a:lnSpc>
                <a:spcPct val="150000"/>
              </a:lnSpc>
              <a:spcBef>
                <a:spcPts val="0"/>
              </a:spcBef>
              <a:spcAft>
                <a:spcPts val="0"/>
              </a:spcAft>
              <a:buSzPts val="1500"/>
              <a:buChar char="●"/>
            </a:pPr>
            <a:r>
              <a:rPr lang="en" sz="1500"/>
              <a:t>Disabling SET-26 → 3 day addition to the 2-3 week lifespan </a:t>
            </a:r>
            <a:endParaRPr sz="1500"/>
          </a:p>
        </p:txBody>
      </p:sp>
      <p:pic>
        <p:nvPicPr>
          <p:cNvPr descr="See the source image" id="121" name="Shape 121"/>
          <p:cNvPicPr preferRelativeResize="0"/>
          <p:nvPr/>
        </p:nvPicPr>
        <p:blipFill>
          <a:blip r:embed="rId3">
            <a:alphaModFix/>
          </a:blip>
          <a:stretch>
            <a:fillRect/>
          </a:stretch>
        </p:blipFill>
        <p:spPr>
          <a:xfrm>
            <a:off x="5540872" y="3185875"/>
            <a:ext cx="3285099" cy="1788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type="ctrTitle"/>
          </p:nvPr>
        </p:nvSpPr>
        <p:spPr>
          <a:xfrm>
            <a:off x="727950" y="11042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Pros: Extension of human life</a:t>
            </a:r>
            <a:endParaRPr/>
          </a:p>
          <a:p>
            <a:pPr indent="0" lvl="0" marL="0">
              <a:spcBef>
                <a:spcPts val="0"/>
              </a:spcBef>
              <a:spcAft>
                <a:spcPts val="0"/>
              </a:spcAft>
              <a:buNone/>
            </a:pPr>
            <a:r>
              <a:t/>
            </a:r>
            <a:endParaRPr/>
          </a:p>
          <a:p>
            <a:pPr indent="0" lvl="0" marL="0">
              <a:spcBef>
                <a:spcPts val="0"/>
              </a:spcBef>
              <a:spcAft>
                <a:spcPts val="0"/>
              </a:spcAft>
              <a:buNone/>
            </a:pPr>
            <a:r>
              <a:t/>
            </a:r>
            <a:endParaRPr/>
          </a:p>
        </p:txBody>
      </p:sp>
      <p:sp>
        <p:nvSpPr>
          <p:cNvPr id="127" name="Shape 127"/>
          <p:cNvSpPr txBox="1"/>
          <p:nvPr>
            <p:ph idx="1" type="subTitle"/>
          </p:nvPr>
        </p:nvSpPr>
        <p:spPr>
          <a:xfrm>
            <a:off x="727950" y="1839875"/>
            <a:ext cx="7688100" cy="18861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b="1" lang="en"/>
              <a:t>More time to spend with friends and family</a:t>
            </a:r>
            <a:endParaRPr b="1"/>
          </a:p>
          <a:p>
            <a:pPr indent="-330200" lvl="0" marL="457200" rtl="0">
              <a:spcBef>
                <a:spcPts val="0"/>
              </a:spcBef>
              <a:spcAft>
                <a:spcPts val="0"/>
              </a:spcAft>
              <a:buSzPts val="1600"/>
              <a:buChar char="●"/>
            </a:pPr>
            <a:r>
              <a:rPr b="1" lang="en"/>
              <a:t>Opportunities to travel and see different parts of the world</a:t>
            </a:r>
            <a:endParaRPr b="1"/>
          </a:p>
          <a:p>
            <a:pPr indent="-330200" lvl="0" marL="457200" rtl="0">
              <a:spcBef>
                <a:spcPts val="0"/>
              </a:spcBef>
              <a:spcAft>
                <a:spcPts val="0"/>
              </a:spcAft>
              <a:buSzPts val="1600"/>
              <a:buChar char="●"/>
            </a:pPr>
            <a:r>
              <a:rPr b="1" lang="en"/>
              <a:t>More time to spend in retirement</a:t>
            </a:r>
            <a:endParaRPr b="1"/>
          </a:p>
          <a:p>
            <a:pPr indent="-330200" lvl="0" marL="457200" rtl="0">
              <a:spcBef>
                <a:spcPts val="0"/>
              </a:spcBef>
              <a:spcAft>
                <a:spcPts val="0"/>
              </a:spcAft>
              <a:buSzPts val="1600"/>
              <a:buChar char="●"/>
            </a:pPr>
            <a:r>
              <a:rPr b="1" lang="en"/>
              <a:t>More time to acquire the knowledge and experience to operate effectively in the world</a:t>
            </a:r>
            <a:endParaRPr b="1"/>
          </a:p>
          <a:p>
            <a:pPr indent="-330200" lvl="0" marL="457200" rtl="0">
              <a:spcBef>
                <a:spcPts val="0"/>
              </a:spcBef>
              <a:spcAft>
                <a:spcPts val="0"/>
              </a:spcAft>
              <a:buSzPts val="1600"/>
              <a:buChar char="●"/>
            </a:pPr>
            <a:r>
              <a:rPr b="1" lang="en"/>
              <a:t>Increase in our standard living</a:t>
            </a:r>
            <a:endParaRPr b="1"/>
          </a:p>
        </p:txBody>
      </p:sp>
      <p:pic>
        <p:nvPicPr>
          <p:cNvPr id="128" name="Shape 128"/>
          <p:cNvPicPr preferRelativeResize="0"/>
          <p:nvPr/>
        </p:nvPicPr>
        <p:blipFill>
          <a:blip r:embed="rId3">
            <a:alphaModFix/>
          </a:blip>
          <a:stretch>
            <a:fillRect/>
          </a:stretch>
        </p:blipFill>
        <p:spPr>
          <a:xfrm>
            <a:off x="4031675" y="3478800"/>
            <a:ext cx="5112326" cy="1664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Raise Human Productivity </a:t>
            </a:r>
            <a:endParaRPr/>
          </a:p>
        </p:txBody>
      </p:sp>
      <p:sp>
        <p:nvSpPr>
          <p:cNvPr id="134" name="Shape 13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solidFill>
                  <a:srgbClr val="000000"/>
                </a:solidFill>
              </a:rPr>
              <a:t>Most  humans spend a lot of time trying to find a purpose in life that makes them useful to society. Some humans find that purpose later in life and can only contribute to society for so long before they slow down.  Yale economist William Nordhous, for example, claims that the dramatic increase in human life expectancy since 1900 has been responsible for about half the increase in our standard of living.         </a:t>
            </a:r>
            <a:endParaRPr b="1">
              <a:solidFill>
                <a:srgbClr val="000000"/>
              </a:solidFill>
            </a:endParaRPr>
          </a:p>
          <a:p>
            <a:pPr indent="0" lvl="0" marL="0">
              <a:spcBef>
                <a:spcPts val="1600"/>
              </a:spcBef>
              <a:spcAft>
                <a:spcPts val="1600"/>
              </a:spcAft>
              <a:buNone/>
            </a:pPr>
            <a:r>
              <a:rPr b="1" lang="en">
                <a:solidFill>
                  <a:srgbClr val="000000"/>
                </a:solidFill>
              </a:rPr>
              <a:t>                                                                                         </a:t>
            </a:r>
            <a:endParaRPr b="1">
              <a:solidFill>
                <a:srgbClr val="000000"/>
              </a:solidFill>
            </a:endParaRPr>
          </a:p>
        </p:txBody>
      </p:sp>
      <p:sp>
        <p:nvSpPr>
          <p:cNvPr id="135" name="Shape 135"/>
          <p:cNvSpPr txBox="1"/>
          <p:nvPr/>
        </p:nvSpPr>
        <p:spPr>
          <a:xfrm>
            <a:off x="0" y="0"/>
            <a:ext cx="2987700" cy="30000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pic>
        <p:nvPicPr>
          <p:cNvPr id="136" name="Shape 136"/>
          <p:cNvPicPr preferRelativeResize="0"/>
          <p:nvPr/>
        </p:nvPicPr>
        <p:blipFill>
          <a:blip r:embed="rId3">
            <a:alphaModFix/>
          </a:blip>
          <a:stretch>
            <a:fillRect/>
          </a:stretch>
        </p:blipFill>
        <p:spPr>
          <a:xfrm>
            <a:off x="5428450" y="3221175"/>
            <a:ext cx="2844225" cy="18620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Cons: Extension of Human Lifespan</a:t>
            </a:r>
            <a:endParaRPr/>
          </a:p>
        </p:txBody>
      </p:sp>
      <p:sp>
        <p:nvSpPr>
          <p:cNvPr id="142" name="Shape 14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What are the risks?</a:t>
            </a:r>
            <a:endParaRPr/>
          </a:p>
        </p:txBody>
      </p:sp>
      <p:pic>
        <p:nvPicPr>
          <p:cNvPr id="143" name="Shape 143"/>
          <p:cNvPicPr preferRelativeResize="0"/>
          <p:nvPr/>
        </p:nvPicPr>
        <p:blipFill>
          <a:blip r:embed="rId3">
            <a:alphaModFix/>
          </a:blip>
          <a:stretch>
            <a:fillRect/>
          </a:stretch>
        </p:blipFill>
        <p:spPr>
          <a:xfrm>
            <a:off x="4771700" y="2304175"/>
            <a:ext cx="3645850" cy="2278650"/>
          </a:xfrm>
          <a:prstGeom prst="rect">
            <a:avLst/>
          </a:prstGeom>
          <a:noFill/>
          <a:ln>
            <a:noFill/>
          </a:ln>
        </p:spPr>
      </p:pic>
      <p:sp>
        <p:nvSpPr>
          <p:cNvPr id="144" name="Shape 144"/>
          <p:cNvSpPr txBox="1"/>
          <p:nvPr/>
        </p:nvSpPr>
        <p:spPr>
          <a:xfrm>
            <a:off x="6025350" y="4582825"/>
            <a:ext cx="2392200" cy="1021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Nabi Tajima</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